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7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9144000"/>
  <p:notesSz cx="6858000" cy="9144000"/>
  <p:embeddedFontLst>
    <p:embeddedFont>
      <p:font typeface="Candara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andara-bold.fntdata"/><Relationship Id="rId11" Type="http://schemas.openxmlformats.org/officeDocument/2006/relationships/slide" Target="slides/slide7.xml"/><Relationship Id="rId22" Type="http://schemas.openxmlformats.org/officeDocument/2006/relationships/font" Target="fonts/Candara-boldItalic.fntdata"/><Relationship Id="rId10" Type="http://schemas.openxmlformats.org/officeDocument/2006/relationships/slide" Target="slides/slide6.xml"/><Relationship Id="rId21" Type="http://schemas.openxmlformats.org/officeDocument/2006/relationships/font" Target="fonts/Candara-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Candara-regular.fnt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This question should be omnipresent in teachers’ thinking throughout both planning &amp; instruction</a:t>
            </a:r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This question should be omnipresent in teachers’ thinking throughout both planning &amp; instruction</a:t>
            </a:r>
          </a:p>
        </p:txBody>
      </p:sp>
      <p:sp>
        <p:nvSpPr>
          <p:cNvPr id="163" name="Shape 16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This question should be omnipresent in teachers’ thinking throughout both planning &amp; instruction</a:t>
            </a:r>
          </a:p>
        </p:txBody>
      </p:sp>
      <p:sp>
        <p:nvSpPr>
          <p:cNvPr id="169" name="Shape 16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1" name="Shape 18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symphonies are not all crescendo, cities are not all landmarks, </a:t>
            </a:r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symphonies are not all crescendo, cities are not all landmarks, </a:t>
            </a:r>
          </a:p>
        </p:txBody>
      </p:sp>
      <p:sp>
        <p:nvSpPr>
          <p:cNvPr id="96" name="Shape 9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reflect on the wide range of responses that were generated yesterday to the question of what changes in the step pattern- that was possible because we all have a wide range of mathematical experiences in our background, and a willingness &amp; belief in mathematical play that allows us to productively engage- our students may not arrive in our classes with those mindsets &amp;  tools</a:t>
            </a:r>
          </a:p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09550" lvl="0" marL="342900" rtl="0">
              <a:spcBef>
                <a:spcPts val="64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-US">
                <a:latin typeface="Candara"/>
                <a:ea typeface="Candara"/>
                <a:cs typeface="Candara"/>
                <a:sym typeface="Candara"/>
              </a:rPr>
              <a:t>Various ways to implement a task using a sorting protocol, from very open to explicit, well-prescribed categories.</a:t>
            </a:r>
          </a:p>
        </p:txBody>
      </p:sp>
      <p:sp>
        <p:nvSpPr>
          <p:cNvPr id="119" name="Shape 11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could just pass it out to Ss-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/>
              <a:t>could have them work on it in pairs/groups but that often devolves into divide &amp; conquer vs collaborate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/>
              <a:t>could have them do a sort</a:t>
            </a:r>
          </a:p>
        </p:txBody>
      </p:sp>
      <p:sp>
        <p:nvSpPr>
          <p:cNvPr id="135" name="Shape 13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This question should be omnipresent in teachers’ thinking throughout both planning &amp; instruction</a:t>
            </a:r>
          </a:p>
        </p:txBody>
      </p:sp>
      <p:sp>
        <p:nvSpPr>
          <p:cNvPr id="142" name="Shape 14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2" name="Shape 2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ndara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ndara"/>
              <a:buNone/>
              <a:defRPr b="1" i="0" sz="4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36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32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ndara"/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ndara"/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ndara"/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ndara"/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ndara"/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ndara"/>
              <a:buNone/>
              <a:defRPr b="1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ndara"/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ndara"/>
              <a:buNone/>
              <a:defRPr b="1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1" name="Shape 71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56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ndara"/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2F2F2">
            <a:alpha val="17647"/>
          </a:srgb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  <p:cxnSp>
        <p:nvCxnSpPr>
          <p:cNvPr id="15" name="Shape 15"/>
          <p:cNvCxnSpPr/>
          <p:nvPr/>
        </p:nvCxnSpPr>
        <p:spPr>
          <a:xfrm>
            <a:off x="838200" y="6248400"/>
            <a:ext cx="7848599" cy="0"/>
          </a:xfrm>
          <a:prstGeom prst="straightConnector1">
            <a:avLst/>
          </a:prstGeom>
          <a:noFill/>
          <a:ln cap="flat" cmpd="sng" w="38100">
            <a:solidFill>
              <a:srgbClr val="07DC01"/>
            </a:solidFill>
            <a:prstDash val="solid"/>
            <a:round/>
            <a:headEnd len="med" w="med" type="none"/>
            <a:tailEnd len="med" w="med" type="none"/>
          </a:ln>
          <a:effectLst>
            <a:outerShdw blurRad="39999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6" name="Shape 16"/>
          <p:cNvCxnSpPr/>
          <p:nvPr/>
        </p:nvCxnSpPr>
        <p:spPr>
          <a:xfrm>
            <a:off x="914400" y="6172200"/>
            <a:ext cx="7772400" cy="0"/>
          </a:xfrm>
          <a:prstGeom prst="straightConnector1">
            <a:avLst/>
          </a:prstGeom>
          <a:noFill/>
          <a:ln cap="flat" cmpd="sng" w="38100">
            <a:solidFill>
              <a:srgbClr val="58B12A"/>
            </a:solidFill>
            <a:prstDash val="solid"/>
            <a:round/>
            <a:headEnd len="med" w="med" type="none"/>
            <a:tailEnd len="med" w="med" type="none"/>
          </a:ln>
          <a:effectLst>
            <a:outerShdw blurRad="39999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7" name="Shape 17"/>
          <p:cNvCxnSpPr/>
          <p:nvPr/>
        </p:nvCxnSpPr>
        <p:spPr>
          <a:xfrm>
            <a:off x="762000" y="6324600"/>
            <a:ext cx="7924799" cy="0"/>
          </a:xfrm>
          <a:prstGeom prst="straightConnector1">
            <a:avLst/>
          </a:prstGeom>
          <a:noFill/>
          <a:ln cap="flat" cmpd="sng" w="38100">
            <a:solidFill>
              <a:srgbClr val="C8F3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39999" rotWithShape="0" dir="5400000" dist="23000">
              <a:srgbClr val="000000">
                <a:alpha val="34901"/>
              </a:srgbClr>
            </a:outerShdw>
          </a:effectLst>
        </p:spPr>
      </p:cxnSp>
      <p:pic>
        <p:nvPicPr>
          <p:cNvPr id="18" name="Shape 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8698" y="5016701"/>
            <a:ext cx="1396824" cy="161269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1.png"/><Relationship Id="rId4" Type="http://schemas.openxmlformats.org/officeDocument/2006/relationships/image" Target="../media/image0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Session 3</a:t>
            </a:r>
          </a:p>
          <a:p>
            <a:pPr indent="0" lvl="0" marL="0" marR="0" rtl="0" algn="ctr">
              <a:spcBef>
                <a:spcPts val="64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/>
              <a:t>Using Everyday Tasks in Rich Ways</a:t>
            </a:r>
          </a:p>
        </p:txBody>
      </p:sp>
      <p:sp>
        <p:nvSpPr>
          <p:cNvPr id="82" name="Shape 8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Reflecting on Practice</a:t>
            </a:r>
          </a:p>
        </p:txBody>
      </p:sp>
      <p:sp>
        <p:nvSpPr>
          <p:cNvPr id="83" name="Shape 8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Park City Mathematics Institute</a:t>
            </a:r>
          </a:p>
        </p:txBody>
      </p:sp>
      <p:sp>
        <p:nvSpPr>
          <p:cNvPr id="84" name="Shape 8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  <p:sp>
        <p:nvSpPr>
          <p:cNvPr id="85" name="Shape 85"/>
          <p:cNvSpPr txBox="1"/>
          <p:nvPr/>
        </p:nvSpPr>
        <p:spPr>
          <a:xfrm>
            <a:off x="457200" y="685800"/>
            <a:ext cx="8229600" cy="163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44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Reflecting on Practice: Worthwhile Tasks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152" name="Shape 152"/>
          <p:cNvSpPr txBox="1"/>
          <p:nvPr/>
        </p:nvSpPr>
        <p:spPr>
          <a:xfrm>
            <a:off x="226450" y="452875"/>
            <a:ext cx="2235300" cy="17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4000" u="sng">
                <a:latin typeface="Candara"/>
                <a:ea typeface="Candara"/>
                <a:cs typeface="Candara"/>
                <a:sym typeface="Candara"/>
              </a:rPr>
              <a:t>Using incorrect work</a:t>
            </a:r>
          </a:p>
        </p:txBody>
      </p:sp>
      <p:pic>
        <p:nvPicPr>
          <p:cNvPr descr="error analysis.jpg"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7550" y="2884773"/>
            <a:ext cx="4871776" cy="3197674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Shape 154"/>
          <p:cNvSpPr txBox="1"/>
          <p:nvPr/>
        </p:nvSpPr>
        <p:spPr>
          <a:xfrm>
            <a:off x="2806200" y="139950"/>
            <a:ext cx="6337800" cy="2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Use the distributive property and combine like terms to rewrite each equation in standard form.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1.) y = -2x(x + 4)                          	2.) -3x + x(x – 6)</a:t>
            </a:r>
            <a:r>
              <a:rPr baseline="30000" lang="en-US" sz="1100">
                <a:solidFill>
                  <a:schemeClr val="dk1"/>
                </a:solidFill>
              </a:rPr>
              <a:t>                        	              	</a:t>
            </a:r>
            <a:r>
              <a:rPr lang="en-US" sz="1100">
                <a:solidFill>
                  <a:schemeClr val="dk1"/>
                </a:solidFill>
              </a:rPr>
              <a:t>3.) y = (x -3)(x +3) 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4.)y = (x -3)(x +2)</a:t>
            </a:r>
            <a:r>
              <a:rPr baseline="30000" lang="en-US" sz="1100">
                <a:solidFill>
                  <a:schemeClr val="dk1"/>
                </a:solidFill>
              </a:rPr>
              <a:t>  	</a:t>
            </a:r>
            <a:r>
              <a:rPr lang="en-US" sz="1100">
                <a:solidFill>
                  <a:schemeClr val="dk1"/>
                </a:solidFill>
              </a:rPr>
              <a:t>        	        	5.) (3x + 2)(x – 5) = y      	</a:t>
            </a:r>
            <a:r>
              <a:rPr baseline="30000" lang="en-US" sz="1100">
                <a:solidFill>
                  <a:schemeClr val="dk1"/>
                </a:solidFill>
              </a:rPr>
              <a:t>              	              	</a:t>
            </a:r>
            <a:r>
              <a:rPr lang="en-US" sz="1100">
                <a:solidFill>
                  <a:schemeClr val="dk1"/>
                </a:solidFill>
              </a:rPr>
              <a:t>6.) y = (x + 3)</a:t>
            </a:r>
            <a:r>
              <a:rPr baseline="30000" lang="en-US" sz="1100">
                <a:solidFill>
                  <a:schemeClr val="dk1"/>
                </a:solidFill>
              </a:rPr>
              <a:t>2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" type="body"/>
          </p:nvPr>
        </p:nvSpPr>
        <p:spPr>
          <a:xfrm>
            <a:off x="758325" y="1066800"/>
            <a:ext cx="79284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640"/>
              </a:spcBef>
              <a:buNone/>
            </a:pPr>
            <a:r>
              <a:rPr lang="en-US" sz="4000"/>
              <a:t>What about this work invites every student in your class to take part in a way that is productive for them and their learning?</a:t>
            </a:r>
          </a:p>
        </p:txBody>
      </p:sp>
      <p:sp>
        <p:nvSpPr>
          <p:cNvPr id="160" name="Shape 16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921950" y="516850"/>
            <a:ext cx="7764900" cy="49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640"/>
              </a:spcBef>
              <a:buNone/>
            </a:pPr>
            <a:r>
              <a:rPr lang="en-US" sz="4000"/>
              <a:t>Remember that there is no single right answer about which task to use, or how to implement it.</a:t>
            </a:r>
          </a:p>
          <a:p>
            <a:pPr indent="0" lvl="0" marL="0" marR="0" rtl="0" algn="l">
              <a:spcBef>
                <a:spcPts val="640"/>
              </a:spcBef>
              <a:buNone/>
            </a:pPr>
            <a:r>
              <a:t/>
            </a:r>
            <a:endParaRPr sz="1800"/>
          </a:p>
          <a:p>
            <a:pPr indent="0" lvl="0" marL="0" marR="0" rtl="0" algn="l">
              <a:spcBef>
                <a:spcPts val="640"/>
              </a:spcBef>
              <a:buNone/>
            </a:pPr>
            <a:r>
              <a:rPr lang="en-US" sz="4000"/>
              <a:t>The right answer is whatever best supports your students in making progress towards your identified mathematical learning goal.</a:t>
            </a:r>
          </a:p>
        </p:txBody>
      </p:sp>
      <p:sp>
        <p:nvSpPr>
          <p:cNvPr id="166" name="Shape 16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x="0" y="172325"/>
            <a:ext cx="9144000" cy="17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640"/>
              </a:spcBef>
              <a:buNone/>
            </a:pPr>
            <a:r>
              <a:rPr lang="en-US" sz="4000"/>
              <a:t>Looking forward to your own practice…</a:t>
            </a:r>
          </a:p>
          <a:p>
            <a:pPr indent="0" lvl="0" marL="0" marR="0" rtl="0" algn="r">
              <a:spcBef>
                <a:spcPts val="640"/>
              </a:spcBef>
              <a:buNone/>
            </a:pPr>
            <a:r>
              <a:rPr lang="en-US" sz="4000"/>
              <a:t>w/classwork, HW or test prep</a:t>
            </a:r>
          </a:p>
        </p:txBody>
      </p:sp>
      <p:sp>
        <p:nvSpPr>
          <p:cNvPr id="172" name="Shape 172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  <p:cxnSp>
        <p:nvCxnSpPr>
          <p:cNvPr id="173" name="Shape 173"/>
          <p:cNvCxnSpPr/>
          <p:nvPr/>
        </p:nvCxnSpPr>
        <p:spPr>
          <a:xfrm flipH="1" rot="10800000">
            <a:off x="281700" y="2551525"/>
            <a:ext cx="8580600" cy="10800"/>
          </a:xfrm>
          <a:prstGeom prst="straightConnector1">
            <a:avLst/>
          </a:prstGeom>
          <a:noFill/>
          <a:ln cap="flat" cmpd="sng" w="38100">
            <a:solidFill>
              <a:srgbClr val="4A86E8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74" name="Shape 174"/>
          <p:cNvCxnSpPr/>
          <p:nvPr/>
        </p:nvCxnSpPr>
        <p:spPr>
          <a:xfrm rot="10800000">
            <a:off x="4345900" y="1844675"/>
            <a:ext cx="0" cy="4162800"/>
          </a:xfrm>
          <a:prstGeom prst="straightConnector1">
            <a:avLst/>
          </a:prstGeom>
          <a:noFill/>
          <a:ln cap="flat" cmpd="sng" w="38100">
            <a:solidFill>
              <a:srgbClr val="4A86E8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75" name="Shape 175"/>
          <p:cNvSpPr txBox="1"/>
          <p:nvPr/>
        </p:nvSpPr>
        <p:spPr>
          <a:xfrm>
            <a:off x="502425" y="2006075"/>
            <a:ext cx="26268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2400">
                <a:latin typeface="Candara"/>
                <a:ea typeface="Candara"/>
                <a:cs typeface="Candara"/>
                <a:sym typeface="Candara"/>
              </a:rPr>
              <a:t>what I do now...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4485900" y="2006075"/>
            <a:ext cx="43764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>
                <a:latin typeface="Candara"/>
                <a:ea typeface="Candara"/>
                <a:cs typeface="Candara"/>
                <a:sym typeface="Candara"/>
              </a:rPr>
              <a:t>what I intend to do differently...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1767400" y="4575575"/>
            <a:ext cx="5157000" cy="14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what I anticipate will change and why...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Good to Great….</a:t>
            </a:r>
          </a:p>
        </p:txBody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x="1067525" y="1310125"/>
            <a:ext cx="7619100" cy="4816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3300"/>
              <a:t>Any change in our practice is likely to begin with a drop in productivity.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3300"/>
          </a:p>
          <a:p>
            <a:pPr lvl="0">
              <a:spcBef>
                <a:spcPts val="0"/>
              </a:spcBef>
              <a:buNone/>
            </a:pPr>
            <a:r>
              <a:rPr lang="en-US" sz="3300"/>
              <a:t>Expect that things will get worse before they get better.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3300"/>
          </a:p>
          <a:p>
            <a:pPr lvl="0" rtl="0">
              <a:spcBef>
                <a:spcPts val="0"/>
              </a:spcBef>
              <a:buNone/>
            </a:pPr>
            <a:r>
              <a:rPr lang="en-US" sz="3300"/>
              <a:t>Give yourself &amp; your students time to re-acclimate.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3300"/>
          </a:p>
        </p:txBody>
      </p:sp>
      <p:sp>
        <p:nvSpPr>
          <p:cNvPr id="185" name="Shape 18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732400" y="609600"/>
            <a:ext cx="7954500" cy="488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rPr lang="en-US" sz="4000"/>
              <a:t>Every single instructional day does not need to be based on a  profoundly deep, rich, open task.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t/>
            </a:r>
            <a:endParaRPr sz="1800"/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rPr lang="en-US" sz="4000"/>
              <a:t>There are places in a balanced curriculum that might be better occupied by more everyday tasks.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t/>
            </a:r>
            <a:endParaRPr sz="4000"/>
          </a:p>
        </p:txBody>
      </p:sp>
      <p:sp>
        <p:nvSpPr>
          <p:cNvPr id="91" name="Shape 9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ndara"/>
              <a:buNone/>
            </a:pPr>
            <a:r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Reflecting on Practice</a:t>
            </a:r>
          </a:p>
        </p:txBody>
      </p:sp>
      <p:sp>
        <p:nvSpPr>
          <p:cNvPr id="92" name="Shape 9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Park City Mathematics Institute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6324600" y="6488667"/>
            <a:ext cx="2438399" cy="461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534725" y="419875"/>
            <a:ext cx="8526600" cy="52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rPr lang="en-US" sz="4000"/>
              <a:t>Four Task Types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t/>
            </a:r>
            <a:endParaRPr sz="4000"/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rPr lang="en-US" sz="4000"/>
              <a:t>Memorization			Procedures </a:t>
            </a:r>
          </a:p>
          <a:p>
            <a:pPr indent="457200" lvl="0" marL="365760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rPr lang="en-US" sz="4000"/>
              <a:t>w/Connections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t/>
            </a:r>
            <a:endParaRPr sz="4000"/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rPr lang="en-US" sz="4000"/>
              <a:t>Procedures				Doing Mathematics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rPr lang="en-US" sz="4000"/>
              <a:t>w/o Connections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ndara"/>
              <a:buNone/>
            </a:pPr>
            <a:r>
              <a:t/>
            </a:r>
            <a:endParaRPr sz="4000"/>
          </a:p>
        </p:txBody>
      </p:sp>
      <p:sp>
        <p:nvSpPr>
          <p:cNvPr id="99" name="Shape 9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ndara"/>
              <a:buNone/>
            </a:pPr>
            <a:r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Reflecting on Practice</a:t>
            </a:r>
          </a:p>
        </p:txBody>
      </p:sp>
      <p:sp>
        <p:nvSpPr>
          <p:cNvPr id="100" name="Shape 100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Park City Mathematics Institute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6324600" y="6488667"/>
            <a:ext cx="2438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699125" y="468275"/>
            <a:ext cx="7987800" cy="4775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000"/>
              <a:t>Even very intentionally low threshold tasks require some prior capacity for students to engage.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>
              <a:spcBef>
                <a:spcPts val="0"/>
              </a:spcBef>
              <a:buNone/>
            </a:pPr>
            <a:r>
              <a:rPr lang="en-US" sz="4000"/>
              <a:t>That capacity is often only built through smaller, more everyday tasks designed specifically to support incremental growth.</a:t>
            </a:r>
          </a:p>
        </p:txBody>
      </p:sp>
      <p:sp>
        <p:nvSpPr>
          <p:cNvPr id="108" name="Shape 10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4000"/>
              <a:t>‹#›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732300" y="533275"/>
            <a:ext cx="7954500" cy="5038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000"/>
              <a:t>Let’s look at some typical assignments &amp; see how to maximize their value in providing students with opportunities to learn and in providing teachers with opportunities to make sense of their students’ learning.</a:t>
            </a:r>
          </a:p>
        </p:txBody>
      </p:sp>
      <p:sp>
        <p:nvSpPr>
          <p:cNvPr id="115" name="Shape 11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732300" y="533275"/>
            <a:ext cx="7494000" cy="5038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4000"/>
              <a:t>List the opportunities to learn for both students &amp; teachers, also make note of the prior knowledge that is required for students to participate in both math prompts.</a:t>
            </a:r>
          </a:p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63249" y="230800"/>
            <a:ext cx="5080750" cy="5720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Shape 1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9425" y="1838225"/>
            <a:ext cx="3758450" cy="2505633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Shape 131"/>
          <p:cNvSpPr txBox="1"/>
          <p:nvPr/>
        </p:nvSpPr>
        <p:spPr>
          <a:xfrm>
            <a:off x="436700" y="420550"/>
            <a:ext cx="3186300" cy="10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000" u="sng">
                <a:latin typeface="Candara"/>
                <a:ea typeface="Candara"/>
                <a:cs typeface="Candara"/>
                <a:sym typeface="Candara"/>
              </a:rPr>
              <a:t>Sorting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138" name="Shape 138"/>
          <p:cNvSpPr txBox="1"/>
          <p:nvPr/>
        </p:nvSpPr>
        <p:spPr>
          <a:xfrm>
            <a:off x="226450" y="452875"/>
            <a:ext cx="4205400" cy="10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4000" u="sng">
                <a:latin typeface="Candara"/>
                <a:ea typeface="Candara"/>
                <a:cs typeface="Candara"/>
                <a:sym typeface="Candara"/>
              </a:rPr>
              <a:t>Analysis &amp; reflection</a:t>
            </a:r>
          </a:p>
        </p:txBody>
      </p:sp>
      <p:pic>
        <p:nvPicPr>
          <p:cNvPr descr="area etc review.png" id="139" name="Shape 1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1774" y="452875"/>
            <a:ext cx="5945023" cy="563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idx="1" type="body"/>
          </p:nvPr>
        </p:nvSpPr>
        <p:spPr>
          <a:xfrm>
            <a:off x="758400" y="226100"/>
            <a:ext cx="8259900" cy="57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640"/>
              </a:spcBef>
              <a:buNone/>
            </a:pPr>
            <a:r>
              <a:rPr lang="en-US" sz="4000"/>
              <a:t>Possible analysis prompts:</a:t>
            </a:r>
          </a:p>
          <a:p>
            <a:pPr indent="-228600" lvl="0" marL="457200" marR="0" rtl="0" algn="l">
              <a:spcBef>
                <a:spcPts val="640"/>
              </a:spcBef>
            </a:pPr>
            <a:r>
              <a:rPr lang="en-US"/>
              <a:t>Which 3 problems would be hardest for you &amp; which 3 would be easiest, and why?</a:t>
            </a:r>
          </a:p>
          <a:p>
            <a:pPr indent="0" lvl="0" marL="0" marR="0" rtl="0" algn="l">
              <a:spcBef>
                <a:spcPts val="640"/>
              </a:spcBef>
              <a:buNone/>
            </a:pPr>
            <a:r>
              <a:t/>
            </a:r>
            <a:endParaRPr sz="800"/>
          </a:p>
          <a:p>
            <a:pPr indent="-228600" lvl="0" marL="457200" marR="0" rtl="0" algn="l">
              <a:spcBef>
                <a:spcPts val="640"/>
              </a:spcBef>
            </a:pPr>
            <a:r>
              <a:rPr lang="en-US"/>
              <a:t>Which 3 problems do you think will be most challenging to the most students in our class and why? </a:t>
            </a:r>
          </a:p>
          <a:p>
            <a:pPr indent="0" lvl="0" marL="0" marR="0" rtl="0" algn="l">
              <a:spcBef>
                <a:spcPts val="640"/>
              </a:spcBef>
              <a:buNone/>
            </a:pPr>
            <a:r>
              <a:t/>
            </a:r>
            <a:endParaRPr sz="600"/>
          </a:p>
          <a:p>
            <a:pPr indent="-228600" lvl="0" marL="457200" marR="0" rtl="0" algn="l">
              <a:spcBef>
                <a:spcPts val="640"/>
              </a:spcBef>
            </a:pPr>
            <a:r>
              <a:rPr lang="en-US"/>
              <a:t>Which 3 problems do you think would be most useful to a student preparing for an assessment on this material and why?</a:t>
            </a:r>
          </a:p>
          <a:p>
            <a:pPr indent="0" lvl="0" marL="0" marR="0" rtl="0" algn="l">
              <a:spcBef>
                <a:spcPts val="640"/>
              </a:spcBef>
              <a:buNone/>
            </a:pPr>
            <a:r>
              <a:t/>
            </a:r>
            <a:endParaRPr sz="3600"/>
          </a:p>
          <a:p>
            <a:pPr indent="0" lvl="0" marL="0" marR="0" rtl="0" algn="l">
              <a:spcBef>
                <a:spcPts val="640"/>
              </a:spcBef>
              <a:buNone/>
            </a:pPr>
            <a:r>
              <a:t/>
            </a:r>
            <a:endParaRPr sz="4000"/>
          </a:p>
        </p:txBody>
      </p:sp>
      <p:sp>
        <p:nvSpPr>
          <p:cNvPr id="145" name="Shape 14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